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60" r:id="rId9"/>
    <p:sldId id="261" r:id="rId10"/>
    <p:sldId id="262" r:id="rId11"/>
    <p:sldId id="263" r:id="rId12"/>
    <p:sldId id="264" r:id="rId13"/>
    <p:sldId id="266" r:id="rId14"/>
    <p:sldId id="267" r:id="rId15"/>
  </p:sldIdLst>
  <p:sldSz cx="18288000" cy="10287000"/>
  <p:notesSz cx="6858000" cy="9144000"/>
  <p:embeddedFontLst>
    <p:embeddedFont>
      <p:font typeface="Helvetica World" panose="020B0604020202020204" charset="-128"/>
      <p:regular r:id="rId16"/>
    </p:embeddedFont>
    <p:embeddedFont>
      <p:font typeface="Cooper Hewitt Bold" panose="020B0604020202020204" charset="0"/>
      <p:regular r:id="rId17"/>
    </p:embeddedFont>
    <p:embeddedFont>
      <p:font typeface="Inter" panose="020B0604020202020204" charset="0"/>
      <p:regular r:id="rId18"/>
    </p:embeddedFont>
    <p:embeddedFont>
      <p:font typeface="Inter Light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29AA"/>
    <a:srgbClr val="6F1D74"/>
    <a:srgbClr val="8064A2"/>
    <a:srgbClr val="090A1D"/>
    <a:srgbClr val="0203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33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8.jpe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4.png"/><Relationship Id="rId7" Type="http://schemas.openxmlformats.org/officeDocument/2006/relationships/image" Target="../media/image4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5.jpe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microsoft.com/office/2017/06/relationships/model3d" Target="../media/model3d1.glb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3" Type="http://schemas.openxmlformats.org/officeDocument/2006/relationships/image" Target="../media/image18.jpeg"/><Relationship Id="rId7" Type="http://schemas.openxmlformats.org/officeDocument/2006/relationships/image" Target="../media/image3.svg"/><Relationship Id="rId12" Type="http://schemas.openxmlformats.org/officeDocument/2006/relationships/image" Target="../media/image21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0.png"/><Relationship Id="rId5" Type="http://schemas.openxmlformats.org/officeDocument/2006/relationships/image" Target="../media/image5.svg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6.png"/><Relationship Id="rId3" Type="http://schemas.microsoft.com/office/2017/06/relationships/model3d" Target="../media/model3d1.glb"/><Relationship Id="rId7" Type="http://schemas.openxmlformats.org/officeDocument/2006/relationships/image" Target="../media/image5.svg"/><Relationship Id="rId12" Type="http://schemas.openxmlformats.org/officeDocument/2006/relationships/image" Target="../media/image2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24.svg"/><Relationship Id="rId5" Type="http://schemas.openxmlformats.org/officeDocument/2006/relationships/image" Target="../media/image17.png"/><Relationship Id="rId10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3.svg"/><Relationship Id="rId14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17/06/relationships/model3d" Target="../media/model3d1.glb"/><Relationship Id="rId7" Type="http://schemas.openxmlformats.org/officeDocument/2006/relationships/image" Target="../media/image5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10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0.jpeg"/><Relationship Id="rId7" Type="http://schemas.openxmlformats.org/officeDocument/2006/relationships/image" Target="../media/image3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4.png"/><Relationship Id="rId7" Type="http://schemas.openxmlformats.org/officeDocument/2006/relationships/image" Target="../media/image3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10" Type="http://schemas.openxmlformats.org/officeDocument/2006/relationships/image" Target="../media/image35.svg"/><Relationship Id="rId4" Type="http://schemas.openxmlformats.org/officeDocument/2006/relationships/image" Target="../media/image5.sv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28525" y="6573455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426763" y="696025"/>
            <a:ext cx="2832537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5"/>
                </a:lnTo>
                <a:lnTo>
                  <a:pt x="0" y="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7906175" y="244518"/>
            <a:ext cx="12557958" cy="11160885"/>
          </a:xfrm>
          <a:custGeom>
            <a:avLst/>
            <a:gdLst/>
            <a:ahLst/>
            <a:cxnLst/>
            <a:rect l="l" t="t" r="r" b="b"/>
            <a:pathLst>
              <a:path w="12557958" h="11160885">
                <a:moveTo>
                  <a:pt x="0" y="0"/>
                </a:moveTo>
                <a:lnTo>
                  <a:pt x="12557957" y="0"/>
                </a:lnTo>
                <a:lnTo>
                  <a:pt x="12557957" y="11160885"/>
                </a:lnTo>
                <a:lnTo>
                  <a:pt x="0" y="111608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1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325963" y="2387914"/>
            <a:ext cx="6492845" cy="6492845"/>
          </a:xfrm>
          <a:custGeom>
            <a:avLst/>
            <a:gdLst/>
            <a:ahLst/>
            <a:cxnLst/>
            <a:rect l="l" t="t" r="r" b="b"/>
            <a:pathLst>
              <a:path w="6492845" h="6492845">
                <a:moveTo>
                  <a:pt x="0" y="0"/>
                </a:moveTo>
                <a:lnTo>
                  <a:pt x="6492845" y="0"/>
                </a:lnTo>
                <a:lnTo>
                  <a:pt x="6492845" y="6492845"/>
                </a:lnTo>
                <a:lnTo>
                  <a:pt x="0" y="64928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992135" y="3124501"/>
            <a:ext cx="5914040" cy="2231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06"/>
              </a:lnSpc>
            </a:pPr>
            <a:r>
              <a:rPr lang="en-US" sz="13033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CYBER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92135" y="4911126"/>
            <a:ext cx="8333828" cy="2231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06"/>
              </a:lnSpc>
            </a:pPr>
            <a:r>
              <a:rPr lang="en-US" sz="13033" b="1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SECURITY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5552" y="709179"/>
            <a:ext cx="1573165" cy="348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 dirty="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AIPS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92135" y="709179"/>
            <a:ext cx="1229230" cy="42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TECH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33600" y="7332911"/>
            <a:ext cx="9133066" cy="333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INTRUSION PREVENTION SYSTEM &amp; ARTIFICIAL INTELLIGENCE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zoom dir="in"/>
      </p:transition>
    </mc:Choice>
    <mc:Fallback>
      <p:transition spd="slow">
        <p:zoom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426763" y="696025"/>
            <a:ext cx="2832537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5"/>
                </a:lnTo>
                <a:lnTo>
                  <a:pt x="0" y="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28525" y="6573455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404872" y="2522519"/>
            <a:ext cx="9828828" cy="223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43"/>
              </a:lnSpc>
            </a:pPr>
            <a:r>
              <a:rPr lang="en-US" sz="14207" b="1" dirty="0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DEMO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04872" y="4591050"/>
            <a:ext cx="9828828" cy="223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43"/>
              </a:lnSpc>
            </a:pPr>
            <a:r>
              <a:rPr lang="en-US" sz="14207" b="1" dirty="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SECTION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2031143" y="3056453"/>
            <a:ext cx="4508296" cy="4373047"/>
          </a:xfrm>
          <a:custGeom>
            <a:avLst/>
            <a:gdLst/>
            <a:ahLst/>
            <a:cxnLst/>
            <a:rect l="l" t="t" r="r" b="b"/>
            <a:pathLst>
              <a:path w="4508296" h="4373047">
                <a:moveTo>
                  <a:pt x="0" y="0"/>
                </a:moveTo>
                <a:lnTo>
                  <a:pt x="4508296" y="0"/>
                </a:lnTo>
                <a:lnTo>
                  <a:pt x="4508296" y="4373047"/>
                </a:lnTo>
                <a:lnTo>
                  <a:pt x="0" y="43730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8"/>
          <p:cNvSpPr txBox="1"/>
          <p:nvPr/>
        </p:nvSpPr>
        <p:spPr>
          <a:xfrm>
            <a:off x="1205552" y="722030"/>
            <a:ext cx="1573165" cy="348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 dirty="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AIPS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92135" y="709179"/>
            <a:ext cx="1229230" cy="42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TECH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32292" y="3981516"/>
            <a:ext cx="2200527" cy="776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 dirty="0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It’s Time to DEMO Now!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4426763" y="696025"/>
            <a:ext cx="2832537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5"/>
                </a:lnTo>
                <a:lnTo>
                  <a:pt x="0" y="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-328525" y="6573455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205552" y="696025"/>
            <a:ext cx="1573165" cy="348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 dirty="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AIPS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92135" y="709179"/>
            <a:ext cx="1229230" cy="42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TECH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E23499-91D8-5F3E-EEE6-745730E8096A}"/>
              </a:ext>
            </a:extLst>
          </p:cNvPr>
          <p:cNvSpPr/>
          <p:nvPr/>
        </p:nvSpPr>
        <p:spPr>
          <a:xfrm>
            <a:off x="1872367" y="1485900"/>
            <a:ext cx="14543265" cy="7772400"/>
          </a:xfrm>
          <a:prstGeom prst="rect">
            <a:avLst/>
          </a:prstGeom>
          <a:solidFill>
            <a:srgbClr val="A429AA"/>
          </a:solidFill>
          <a:ln>
            <a:noFill/>
          </a:ln>
          <a:effectLst>
            <a:glow rad="12700">
              <a:srgbClr val="A429AA">
                <a:alpha val="40000"/>
              </a:srgbClr>
            </a:glow>
            <a:outerShdw blurRad="50800" dist="50800" dir="5400000" sx="99000" sy="99000" algn="ctr" rotWithShape="0">
              <a:srgbClr val="A429AA">
                <a:alpha val="83000"/>
              </a:srgbClr>
            </a:outerShdw>
            <a:reflection blurRad="711200" stA="97000" endPos="9000" dist="50800" dir="5400000" sy="-100000" algn="bl" rotWithShape="0"/>
            <a:softEdge rad="266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Screen Recording (5-3-2025 8-33-06 PM)">
            <a:hlinkClick r:id="" action="ppaction://media"/>
            <a:extLst>
              <a:ext uri="{FF2B5EF4-FFF2-40B4-BE49-F238E27FC236}">
                <a16:creationId xmlns:a16="http://schemas.microsoft.com/office/drawing/2014/main" id="{427B074A-5EB0-E931-9A59-9008478A79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06750" y="2001550"/>
            <a:ext cx="12954000" cy="6858000"/>
          </a:xfrm>
          <a:prstGeom prst="roundRect">
            <a:avLst>
              <a:gd name="adj" fmla="val 981"/>
            </a:avLst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0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4426763" y="696025"/>
            <a:ext cx="2832537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5"/>
                </a:lnTo>
                <a:lnTo>
                  <a:pt x="0" y="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-328525" y="6573455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1205552" y="709179"/>
            <a:ext cx="1573165" cy="348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 dirty="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AIPS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92135" y="709179"/>
            <a:ext cx="1229230" cy="42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TECH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970589" y="1614291"/>
            <a:ext cx="4479211" cy="1218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5"/>
              </a:lnSpc>
            </a:pPr>
            <a:r>
              <a:rPr lang="en-US" sz="6500" b="1" dirty="0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OUR BEST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528610" y="2424201"/>
            <a:ext cx="4479211" cy="1218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5"/>
              </a:lnSpc>
            </a:pPr>
            <a:r>
              <a:rPr lang="en-US" sz="6500" b="1" dirty="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TEAM</a:t>
            </a:r>
          </a:p>
        </p:txBody>
      </p:sp>
      <p:pic>
        <p:nvPicPr>
          <p:cNvPr id="33" name="Picture 32" descr="A diagram of a team collaboration&#10;&#10;AI-generated content may be incorrect.">
            <a:extLst>
              <a:ext uri="{FF2B5EF4-FFF2-40B4-BE49-F238E27FC236}">
                <a16:creationId xmlns:a16="http://schemas.microsoft.com/office/drawing/2014/main" id="{24664456-2DDD-34AB-97A7-624CBB740B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24" b="9259"/>
          <a:stretch/>
        </p:blipFill>
        <p:spPr>
          <a:xfrm>
            <a:off x="3019832" y="1398187"/>
            <a:ext cx="12248335" cy="7490626"/>
          </a:xfrm>
          <a:prstGeom prst="rect">
            <a:avLst/>
          </a:prstGeom>
        </p:spPr>
      </p:pic>
      <p:sp>
        <p:nvSpPr>
          <p:cNvPr id="34" name="Freeform 22"/>
          <p:cNvSpPr/>
          <p:nvPr/>
        </p:nvSpPr>
        <p:spPr>
          <a:xfrm>
            <a:off x="1219422" y="1766787"/>
            <a:ext cx="1800410" cy="1722091"/>
          </a:xfrm>
          <a:custGeom>
            <a:avLst/>
            <a:gdLst/>
            <a:ahLst/>
            <a:cxnLst/>
            <a:rect l="l" t="t" r="r" b="b"/>
            <a:pathLst>
              <a:path w="3312796" h="2717873">
                <a:moveTo>
                  <a:pt x="0" y="0"/>
                </a:moveTo>
                <a:lnTo>
                  <a:pt x="3312797" y="0"/>
                </a:lnTo>
                <a:lnTo>
                  <a:pt x="3312797" y="2717874"/>
                </a:lnTo>
                <a:lnTo>
                  <a:pt x="0" y="27178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057492" y="3162300"/>
            <a:ext cx="9828828" cy="2668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43"/>
              </a:lnSpc>
            </a:pPr>
            <a:r>
              <a:rPr lang="en-US" sz="14207" b="1" dirty="0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Q&amp;A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344372" y="5162284"/>
            <a:ext cx="9828828" cy="2235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8043"/>
              </a:lnSpc>
            </a:pPr>
            <a:r>
              <a:rPr lang="en-US" sz="14207" b="1" dirty="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AIPS</a:t>
            </a:r>
          </a:p>
        </p:txBody>
      </p:sp>
      <p:sp>
        <p:nvSpPr>
          <p:cNvPr id="5" name="Freeform 5"/>
          <p:cNvSpPr/>
          <p:nvPr/>
        </p:nvSpPr>
        <p:spPr>
          <a:xfrm>
            <a:off x="14426763" y="696025"/>
            <a:ext cx="2832537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5"/>
                </a:lnTo>
                <a:lnTo>
                  <a:pt x="0" y="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328525" y="6573455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031143" y="2886609"/>
            <a:ext cx="4319087" cy="4397882"/>
          </a:xfrm>
          <a:custGeom>
            <a:avLst/>
            <a:gdLst/>
            <a:ahLst/>
            <a:cxnLst/>
            <a:rect l="l" t="t" r="r" b="b"/>
            <a:pathLst>
              <a:path w="4319087" h="4397882">
                <a:moveTo>
                  <a:pt x="0" y="0"/>
                </a:moveTo>
                <a:lnTo>
                  <a:pt x="4319087" y="0"/>
                </a:lnTo>
                <a:lnTo>
                  <a:pt x="4319087" y="4397883"/>
                </a:lnTo>
                <a:lnTo>
                  <a:pt x="0" y="43978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205552" y="709179"/>
            <a:ext cx="1573165" cy="348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 dirty="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AIPS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92135" y="709179"/>
            <a:ext cx="1229230" cy="42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TECH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14604" y="4159954"/>
            <a:ext cx="4008938" cy="7724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2499" dirty="0">
                <a:solidFill>
                  <a:srgbClr val="FFFFFF"/>
                </a:solidFill>
                <a:latin typeface="Inter Light"/>
                <a:ea typeface="Inter Light"/>
                <a:cs typeface="Inter Light"/>
                <a:sym typeface="Inter Light"/>
              </a:rPr>
              <a:t>Convey your arguments about this topic.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 animBg="1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05552" y="709179"/>
            <a:ext cx="1573165" cy="348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 dirty="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AIPS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92135" y="709179"/>
            <a:ext cx="1229230" cy="42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TECH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602065" y="4031109"/>
            <a:ext cx="6619814" cy="2231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06"/>
              </a:lnSpc>
            </a:pPr>
            <a:r>
              <a:rPr lang="en-US" sz="13033" b="1" dirty="0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33014" y="4031109"/>
            <a:ext cx="4721925" cy="2231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06"/>
              </a:lnSpc>
            </a:pPr>
            <a:r>
              <a:rPr lang="en-US" sz="13033" b="1" dirty="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YOU</a:t>
            </a:r>
          </a:p>
        </p:txBody>
      </p:sp>
      <p:sp>
        <p:nvSpPr>
          <p:cNvPr id="7" name="Freeform 7"/>
          <p:cNvSpPr/>
          <p:nvPr/>
        </p:nvSpPr>
        <p:spPr>
          <a:xfrm>
            <a:off x="14426763" y="696025"/>
            <a:ext cx="2832537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5"/>
                </a:lnTo>
                <a:lnTo>
                  <a:pt x="0" y="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328525" y="6573455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301865" y="6097919"/>
            <a:ext cx="5684270" cy="3296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Thanks to Dr: Aida Nasr &amp; For Your Listening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1798423" y="2026019"/>
            <a:ext cx="5965012" cy="3545332"/>
            <a:chOff x="0" y="0"/>
            <a:chExt cx="737305" cy="4749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7305" cy="474927"/>
            </a:xfrm>
            <a:custGeom>
              <a:avLst/>
              <a:gdLst/>
              <a:ahLst/>
              <a:cxnLst/>
              <a:rect l="l" t="t" r="r" b="b"/>
              <a:pathLst>
                <a:path w="737305" h="474927">
                  <a:moveTo>
                    <a:pt x="534105" y="0"/>
                  </a:moveTo>
                  <a:lnTo>
                    <a:pt x="203200" y="0"/>
                  </a:lnTo>
                  <a:lnTo>
                    <a:pt x="0" y="237464"/>
                  </a:lnTo>
                  <a:lnTo>
                    <a:pt x="203200" y="474927"/>
                  </a:lnTo>
                  <a:lnTo>
                    <a:pt x="534105" y="474927"/>
                  </a:lnTo>
                  <a:lnTo>
                    <a:pt x="737305" y="237464"/>
                  </a:lnTo>
                  <a:lnTo>
                    <a:pt x="534105" y="0"/>
                  </a:lnTo>
                  <a:close/>
                </a:path>
              </a:pathLst>
            </a:custGeom>
            <a:solidFill>
              <a:srgbClr val="A429A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2400" y="-47625"/>
              <a:ext cx="432505" cy="522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60774" y="7974751"/>
            <a:ext cx="2631660" cy="680027"/>
            <a:chOff x="0" y="0"/>
            <a:chExt cx="1572741" cy="40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72741" cy="406400"/>
            </a:xfrm>
            <a:custGeom>
              <a:avLst/>
              <a:gdLst/>
              <a:ahLst/>
              <a:cxnLst/>
              <a:rect l="l" t="t" r="r" b="b"/>
              <a:pathLst>
                <a:path w="1572741" h="406400">
                  <a:moveTo>
                    <a:pt x="1369541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1369541" y="406400"/>
                  </a:lnTo>
                  <a:lnTo>
                    <a:pt x="1572741" y="203200"/>
                  </a:lnTo>
                  <a:lnTo>
                    <a:pt x="1369541" y="0"/>
                  </a:lnTo>
                  <a:close/>
                </a:path>
              </a:pathLst>
            </a:custGeom>
            <a:solidFill>
              <a:srgbClr val="A429A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52400" y="-47625"/>
              <a:ext cx="1267941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-328525" y="6573455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285254" y="1713272"/>
            <a:ext cx="5973791" cy="1029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 dirty="0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Comparison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04221" y="2742400"/>
            <a:ext cx="4520727" cy="1029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 dirty="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IPS &amp; IDS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5552" y="709179"/>
            <a:ext cx="1573165" cy="348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 dirty="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AIPS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992135" y="709179"/>
            <a:ext cx="1229230" cy="42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TECH</a:t>
            </a:r>
          </a:p>
        </p:txBody>
      </p:sp>
      <p:pic>
        <p:nvPicPr>
          <p:cNvPr id="1028" name="Picture 4" descr="Understanding Intrusion Detection and Prevention Systems">
            <a:extLst>
              <a:ext uri="{FF2B5EF4-FFF2-40B4-BE49-F238E27FC236}">
                <a16:creationId xmlns:a16="http://schemas.microsoft.com/office/drawing/2014/main" id="{015AF014-129D-30E5-E890-784A9BE69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7388" y="2369935"/>
            <a:ext cx="5238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5">
            <a:extLst>
              <a:ext uri="{FF2B5EF4-FFF2-40B4-BE49-F238E27FC236}">
                <a16:creationId xmlns:a16="http://schemas.microsoft.com/office/drawing/2014/main" id="{9A5051E2-27D4-91FB-FE88-B9FC76FA2571}"/>
              </a:ext>
            </a:extLst>
          </p:cNvPr>
          <p:cNvSpPr txBox="1"/>
          <p:nvPr/>
        </p:nvSpPr>
        <p:spPr>
          <a:xfrm>
            <a:off x="12601262" y="5329619"/>
            <a:ext cx="3499091" cy="390085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24"/>
              </a:lnSpc>
            </a:pPr>
            <a:endParaRPr/>
          </a:p>
        </p:txBody>
      </p:sp>
      <p:grpSp>
        <p:nvGrpSpPr>
          <p:cNvPr id="23" name="Group 3">
            <a:extLst>
              <a:ext uri="{FF2B5EF4-FFF2-40B4-BE49-F238E27FC236}">
                <a16:creationId xmlns:a16="http://schemas.microsoft.com/office/drawing/2014/main" id="{1553F718-2098-C39A-9498-35FE5EF072AE}"/>
              </a:ext>
            </a:extLst>
          </p:cNvPr>
          <p:cNvGrpSpPr/>
          <p:nvPr/>
        </p:nvGrpSpPr>
        <p:grpSpPr>
          <a:xfrm>
            <a:off x="11220827" y="5685140"/>
            <a:ext cx="5965012" cy="3545332"/>
            <a:chOff x="0" y="0"/>
            <a:chExt cx="737305" cy="474927"/>
          </a:xfrm>
        </p:grpSpPr>
        <p:sp>
          <p:nvSpPr>
            <p:cNvPr id="24" name="Freeform 4">
              <a:extLst>
                <a:ext uri="{FF2B5EF4-FFF2-40B4-BE49-F238E27FC236}">
                  <a16:creationId xmlns:a16="http://schemas.microsoft.com/office/drawing/2014/main" id="{B65EDCCD-D58B-E49C-3ABB-1A9C170F2EFA}"/>
                </a:ext>
              </a:extLst>
            </p:cNvPr>
            <p:cNvSpPr/>
            <p:nvPr/>
          </p:nvSpPr>
          <p:spPr>
            <a:xfrm>
              <a:off x="0" y="0"/>
              <a:ext cx="737305" cy="474927"/>
            </a:xfrm>
            <a:custGeom>
              <a:avLst/>
              <a:gdLst/>
              <a:ahLst/>
              <a:cxnLst/>
              <a:rect l="l" t="t" r="r" b="b"/>
              <a:pathLst>
                <a:path w="737305" h="474927">
                  <a:moveTo>
                    <a:pt x="534105" y="0"/>
                  </a:moveTo>
                  <a:lnTo>
                    <a:pt x="203200" y="0"/>
                  </a:lnTo>
                  <a:lnTo>
                    <a:pt x="0" y="237464"/>
                  </a:lnTo>
                  <a:lnTo>
                    <a:pt x="203200" y="474927"/>
                  </a:lnTo>
                  <a:lnTo>
                    <a:pt x="534105" y="474927"/>
                  </a:lnTo>
                  <a:lnTo>
                    <a:pt x="737305" y="237464"/>
                  </a:lnTo>
                  <a:lnTo>
                    <a:pt x="534105" y="0"/>
                  </a:lnTo>
                  <a:close/>
                </a:path>
              </a:pathLst>
            </a:custGeom>
            <a:solidFill>
              <a:srgbClr val="A429A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0C9BB25C-5292-ADFF-0638-0E5BF07CE1F9}"/>
                </a:ext>
              </a:extLst>
            </p:cNvPr>
            <p:cNvSpPr txBox="1"/>
            <p:nvPr/>
          </p:nvSpPr>
          <p:spPr>
            <a:xfrm>
              <a:off x="152400" y="-47625"/>
              <a:ext cx="432505" cy="522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pic>
        <p:nvPicPr>
          <p:cNvPr id="1030" name="Picture 6" descr="Understanding Intrusion Detection and Prevention Systems">
            <a:extLst>
              <a:ext uri="{FF2B5EF4-FFF2-40B4-BE49-F238E27FC236}">
                <a16:creationId xmlns:a16="http://schemas.microsoft.com/office/drawing/2014/main" id="{2E188A11-284F-DB25-010B-7E99D4BEC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341" y="6172708"/>
            <a:ext cx="52387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C912BCE-E2DD-F09A-9F25-C4A5DAF11A1A}"/>
              </a:ext>
            </a:extLst>
          </p:cNvPr>
          <p:cNvSpPr txBox="1"/>
          <p:nvPr/>
        </p:nvSpPr>
        <p:spPr>
          <a:xfrm>
            <a:off x="13438423" y="5936950"/>
            <a:ext cx="1529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Out-of-band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D60E8F-C026-12BB-3B33-477135D5F5CB}"/>
              </a:ext>
            </a:extLst>
          </p:cNvPr>
          <p:cNvSpPr txBox="1"/>
          <p:nvPr/>
        </p:nvSpPr>
        <p:spPr>
          <a:xfrm>
            <a:off x="14368734" y="2237888"/>
            <a:ext cx="834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In-line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072686A-3857-194B-9EB7-8A3DE2248DA5}"/>
              </a:ext>
            </a:extLst>
          </p:cNvPr>
          <p:cNvCxnSpPr/>
          <p:nvPr/>
        </p:nvCxnSpPr>
        <p:spPr>
          <a:xfrm>
            <a:off x="914400" y="1718436"/>
            <a:ext cx="0" cy="219011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F0030564-52D9-F64A-EECF-7BDB45EAB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3394" y="2056039"/>
            <a:ext cx="14157543" cy="645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13"/>
          <p:cNvSpPr/>
          <p:nvPr/>
        </p:nvSpPr>
        <p:spPr>
          <a:xfrm>
            <a:off x="14426763" y="696025"/>
            <a:ext cx="2832537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5"/>
                </a:lnTo>
                <a:lnTo>
                  <a:pt x="0" y="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8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5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7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3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9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/>
      <p:bldP spid="17" grpId="0"/>
      <p:bldP spid="18" grpId="0"/>
      <p:bldP spid="22" grpId="0"/>
      <p:bldP spid="27" grpId="0"/>
      <p:bldP spid="29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559867" y="6929184"/>
            <a:ext cx="2693471" cy="35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7"/>
              </a:lnSpc>
            </a:pPr>
            <a:r>
              <a:rPr lang="en-US" sz="2249" b="1" dirty="0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DDOS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804137" y="3484755"/>
            <a:ext cx="4082579" cy="2806353"/>
            <a:chOff x="0" y="0"/>
            <a:chExt cx="737305" cy="5068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37305" cy="506821"/>
            </a:xfrm>
            <a:custGeom>
              <a:avLst/>
              <a:gdLst/>
              <a:ahLst/>
              <a:cxnLst/>
              <a:rect l="l" t="t" r="r" b="b"/>
              <a:pathLst>
                <a:path w="737305" h="506821">
                  <a:moveTo>
                    <a:pt x="534105" y="0"/>
                  </a:moveTo>
                  <a:lnTo>
                    <a:pt x="203200" y="0"/>
                  </a:lnTo>
                  <a:lnTo>
                    <a:pt x="0" y="253411"/>
                  </a:lnTo>
                  <a:lnTo>
                    <a:pt x="203200" y="506821"/>
                  </a:lnTo>
                  <a:lnTo>
                    <a:pt x="534105" y="506821"/>
                  </a:lnTo>
                  <a:lnTo>
                    <a:pt x="737305" y="253411"/>
                  </a:lnTo>
                  <a:lnTo>
                    <a:pt x="534105" y="0"/>
                  </a:lnTo>
                  <a:close/>
                </a:path>
              </a:pathLst>
            </a:custGeom>
            <a:solidFill>
              <a:srgbClr val="A429A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52400" y="-47625"/>
              <a:ext cx="432505" cy="554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949880" y="3484755"/>
            <a:ext cx="4082579" cy="2806353"/>
            <a:chOff x="0" y="0"/>
            <a:chExt cx="737305" cy="5068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37305" cy="506821"/>
            </a:xfrm>
            <a:custGeom>
              <a:avLst/>
              <a:gdLst/>
              <a:ahLst/>
              <a:cxnLst/>
              <a:rect l="l" t="t" r="r" b="b"/>
              <a:pathLst>
                <a:path w="737305" h="506821">
                  <a:moveTo>
                    <a:pt x="534105" y="0"/>
                  </a:moveTo>
                  <a:lnTo>
                    <a:pt x="203200" y="0"/>
                  </a:lnTo>
                  <a:lnTo>
                    <a:pt x="0" y="253411"/>
                  </a:lnTo>
                  <a:lnTo>
                    <a:pt x="203200" y="506821"/>
                  </a:lnTo>
                  <a:lnTo>
                    <a:pt x="534105" y="506821"/>
                  </a:lnTo>
                  <a:lnTo>
                    <a:pt x="737305" y="253411"/>
                  </a:lnTo>
                  <a:lnTo>
                    <a:pt x="534105" y="0"/>
                  </a:lnTo>
                  <a:close/>
                </a:path>
              </a:pathLst>
            </a:custGeom>
            <a:solidFill>
              <a:srgbClr val="A429A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2400" y="-47625"/>
              <a:ext cx="432505" cy="554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pic>
        <p:nvPicPr>
          <p:cNvPr id="1026" name="Picture 2" descr="Modern Hacker attack Instagram Post ">
            <a:extLst>
              <a:ext uri="{FF2B5EF4-FFF2-40B4-BE49-F238E27FC236}">
                <a16:creationId xmlns:a16="http://schemas.microsoft.com/office/drawing/2014/main" id="{957830D9-DB40-3895-4715-E3246B2BCA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7125" l="1938" r="90000">
                        <a14:foregroundMark x1="13313" y1="23625" x2="13313" y2="23625"/>
                        <a14:foregroundMark x1="10625" y1="20125" x2="20750" y2="42188"/>
                        <a14:foregroundMark x1="11875" y1="24250" x2="21563" y2="13313"/>
                        <a14:foregroundMark x1="21563" y1="13313" x2="22000" y2="12250"/>
                        <a14:foregroundMark x1="33813" y1="18250" x2="30188" y2="12875"/>
                        <a14:foregroundMark x1="30188" y1="12875" x2="20563" y2="5438"/>
                        <a14:foregroundMark x1="20563" y1="5438" x2="9625" y2="3125"/>
                        <a14:foregroundMark x1="1938" y1="6063" x2="3625" y2="83125"/>
                        <a14:foregroundMark x1="7313" y1="71563" x2="16938" y2="85625"/>
                        <a14:foregroundMark x1="16938" y1="85625" x2="30500" y2="95938"/>
                        <a14:foregroundMark x1="30500" y1="95938" x2="32563" y2="95938"/>
                        <a14:foregroundMark x1="33188" y1="95750" x2="46000" y2="97125"/>
                        <a14:foregroundMark x1="46000" y1="97125" x2="47813" y2="95313"/>
                        <a14:backgroundMark x1="46813" y1="68500" x2="46813" y2="68500"/>
                        <a14:backgroundMark x1="1125" y1="1063" x2="1125" y2="1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27" r="28446"/>
          <a:stretch/>
        </p:blipFill>
        <p:spPr bwMode="auto">
          <a:xfrm flipH="1">
            <a:off x="13487400" y="-36204"/>
            <a:ext cx="4786227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10"/>
          <p:cNvGrpSpPr/>
          <p:nvPr/>
        </p:nvGrpSpPr>
        <p:grpSpPr>
          <a:xfrm>
            <a:off x="12096952" y="3484755"/>
            <a:ext cx="4082579" cy="2806353"/>
            <a:chOff x="0" y="0"/>
            <a:chExt cx="737305" cy="5068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37305" cy="506821"/>
            </a:xfrm>
            <a:custGeom>
              <a:avLst/>
              <a:gdLst/>
              <a:ahLst/>
              <a:cxnLst/>
              <a:rect l="l" t="t" r="r" b="b"/>
              <a:pathLst>
                <a:path w="737305" h="506821">
                  <a:moveTo>
                    <a:pt x="534105" y="0"/>
                  </a:moveTo>
                  <a:lnTo>
                    <a:pt x="203200" y="0"/>
                  </a:lnTo>
                  <a:lnTo>
                    <a:pt x="0" y="253411"/>
                  </a:lnTo>
                  <a:lnTo>
                    <a:pt x="203200" y="506821"/>
                  </a:lnTo>
                  <a:lnTo>
                    <a:pt x="534105" y="506821"/>
                  </a:lnTo>
                  <a:lnTo>
                    <a:pt x="737305" y="253411"/>
                  </a:lnTo>
                  <a:lnTo>
                    <a:pt x="534105" y="0"/>
                  </a:lnTo>
                  <a:close/>
                </a:path>
              </a:pathLst>
            </a:custGeom>
            <a:solidFill>
              <a:srgbClr val="A429A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52400" y="-47625"/>
              <a:ext cx="432505" cy="554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606750" y="7586275"/>
            <a:ext cx="2773627" cy="105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Overloads a server with traffic to make it crash or go offline.</a:t>
            </a:r>
          </a:p>
        </p:txBody>
      </p:sp>
      <p:sp>
        <p:nvSpPr>
          <p:cNvPr id="20" name="Freeform 20"/>
          <p:cNvSpPr/>
          <p:nvPr/>
        </p:nvSpPr>
        <p:spPr>
          <a:xfrm>
            <a:off x="14426763" y="696025"/>
            <a:ext cx="2832537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5"/>
                </a:lnTo>
                <a:lnTo>
                  <a:pt x="0" y="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-328525" y="6573455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205552" y="709179"/>
            <a:ext cx="1573165" cy="348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 dirty="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AIPS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92135" y="709179"/>
            <a:ext cx="1229230" cy="42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TECH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333810" y="1418124"/>
            <a:ext cx="1969067" cy="1218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OUR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302877" y="1418124"/>
            <a:ext cx="6120680" cy="1218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PROJECT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485941" y="6926452"/>
            <a:ext cx="3010455" cy="358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57"/>
              </a:lnSpc>
            </a:pPr>
            <a:r>
              <a:rPr lang="en-US" sz="2249" b="1" dirty="0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BRUTE FORCE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827935" y="6929184"/>
            <a:ext cx="2693471" cy="358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7"/>
              </a:lnSpc>
            </a:pPr>
            <a:r>
              <a:rPr lang="en-US" sz="2249" b="1" dirty="0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PORT SCAN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780628" y="7586275"/>
            <a:ext cx="2773627" cy="105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Tries many password until it finds the correct one.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874819" y="7586275"/>
            <a:ext cx="2773627" cy="1054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Scans a device to find open ports that can be attacked.</a:t>
            </a:r>
          </a:p>
        </p:txBody>
      </p:sp>
      <p:pic>
        <p:nvPicPr>
          <p:cNvPr id="1028" name="Picture 4" descr="PENJELASAN TENTANG SORTING DAN ALGORITMA BRUTE FORCE">
            <a:extLst>
              <a:ext uri="{FF2B5EF4-FFF2-40B4-BE49-F238E27FC236}">
                <a16:creationId xmlns:a16="http://schemas.microsoft.com/office/drawing/2014/main" id="{0F689B44-414F-0612-A3CC-7608DCA60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717" y="3655491"/>
            <a:ext cx="4212994" cy="2806353"/>
          </a:xfrm>
          <a:prstGeom prst="hexagon">
            <a:avLst>
              <a:gd name="adj" fmla="val 40024"/>
              <a:gd name="vf" fmla="val 11547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024" descr="A computer hacker in a hoodie&#10;&#10;AI-generated content may be incorrect.">
            <a:extLst>
              <a:ext uri="{FF2B5EF4-FFF2-40B4-BE49-F238E27FC236}">
                <a16:creationId xmlns:a16="http://schemas.microsoft.com/office/drawing/2014/main" id="{ECB0B25A-0831-42B9-98CD-FA9C45CB9A6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581" y="3287299"/>
            <a:ext cx="4332550" cy="2833110"/>
          </a:xfrm>
          <a:prstGeom prst="hexagon">
            <a:avLst>
              <a:gd name="adj" fmla="val 37370"/>
              <a:gd name="vf" fmla="val 115470"/>
            </a:avLst>
          </a:prstGeom>
        </p:spPr>
      </p:pic>
      <p:pic>
        <p:nvPicPr>
          <p:cNvPr id="1032" name="Picture 1031" descr="A computer screen shot&#10;&#10;AI-generated content may be incorrect.">
            <a:extLst>
              <a:ext uri="{FF2B5EF4-FFF2-40B4-BE49-F238E27FC236}">
                <a16:creationId xmlns:a16="http://schemas.microsoft.com/office/drawing/2014/main" id="{CAEA1D36-A23D-5160-AC1F-FDD4AF52D0E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821" y="3639402"/>
            <a:ext cx="4212994" cy="2772735"/>
          </a:xfrm>
          <a:prstGeom prst="hexagon">
            <a:avLst>
              <a:gd name="adj" fmla="val 41942"/>
              <a:gd name="vf" fmla="val 115470"/>
            </a:avLst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8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8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426763" y="696025"/>
            <a:ext cx="2832537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5"/>
                </a:lnTo>
                <a:lnTo>
                  <a:pt x="0" y="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-328525" y="6573455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205552" y="709179"/>
            <a:ext cx="1573165" cy="348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 dirty="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AIPS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992135" y="709179"/>
            <a:ext cx="1229230" cy="42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TECH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CE99DAD-7536-A9BE-1D46-02E539E749B2}"/>
              </a:ext>
            </a:extLst>
          </p:cNvPr>
          <p:cNvSpPr/>
          <p:nvPr/>
        </p:nvSpPr>
        <p:spPr>
          <a:xfrm>
            <a:off x="-2999710" y="-288758"/>
            <a:ext cx="24287418" cy="1086451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0000" b="1" cap="none" spc="50" dirty="0">
                <a:ln w="0">
                  <a:solidFill>
                    <a:srgbClr val="6F1D74"/>
                  </a:solidFill>
                </a:ln>
                <a:solidFill>
                  <a:srgbClr val="090A1D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AIPS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Monitor">
                <a:extLst>
                  <a:ext uri="{FF2B5EF4-FFF2-40B4-BE49-F238E27FC236}">
                    <a16:creationId xmlns:a16="http://schemas.microsoft.com/office/drawing/2014/main" id="{C577594D-0686-1402-A6A1-D365F70860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0187417"/>
                  </p:ext>
                </p:extLst>
              </p:nvPr>
            </p:nvGraphicFramePr>
            <p:xfrm>
              <a:off x="4922895" y="1682570"/>
              <a:ext cx="8442207" cy="6921858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8442207" cy="6921858"/>
                    </a:xfrm>
                    <a:prstGeom prst="rect">
                      <a:avLst/>
                    </a:prstGeom>
                  </am3d:spPr>
                  <am3d:camera>
                    <am3d:pos x="0" y="0" z="620594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9016" d="1000000"/>
                    <am3d:preTrans dx="88848" dy="-13998414" dz="-297"/>
                    <am3d:scale>
                      <am3d:sx n="1000000" d="1000000"/>
                      <am3d:sy n="1000000" d="1000000"/>
                      <am3d:sz n="1000000" d="1000000"/>
                    </am3d:scale>
                    <am3d:rot ax="198339" ay="-96900" az="-56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11071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Monitor">
                <a:extLst>
                  <a:ext uri="{FF2B5EF4-FFF2-40B4-BE49-F238E27FC236}">
                    <a16:creationId xmlns:a16="http://schemas.microsoft.com/office/drawing/2014/main" id="{C577594D-0686-1402-A6A1-D365F70860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22895" y="1682570"/>
                <a:ext cx="8442207" cy="6921858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DDCFC3FC-E57C-478D-758F-5A12D4C07C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1601" y="2113347"/>
            <a:ext cx="7924798" cy="4249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A6424-761B-ED1A-DC75-1979871DE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73F8B5E-2730-E455-9D27-8782BA5CB1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C515782-31F0-0AF3-2A2A-AB8A0CA4CBAA}"/>
              </a:ext>
            </a:extLst>
          </p:cNvPr>
          <p:cNvSpPr txBox="1"/>
          <p:nvPr/>
        </p:nvSpPr>
        <p:spPr>
          <a:xfrm>
            <a:off x="2428082" y="6841275"/>
            <a:ext cx="9743035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Key Features:</a:t>
            </a:r>
          </a:p>
          <a:p>
            <a:pPr marL="342900" indent="-342900" algn="l">
              <a:lnSpc>
                <a:spcPts val="28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Supports multiple attack types.</a:t>
            </a:r>
          </a:p>
          <a:p>
            <a:pPr marL="342900" indent="-342900" algn="l">
              <a:lnSpc>
                <a:spcPts val="28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Blocking malicious Ips.</a:t>
            </a:r>
          </a:p>
          <a:p>
            <a:pPr marL="342900" indent="-342900" algn="l">
              <a:lnSpc>
                <a:spcPts val="28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User-friendly CLI interface.</a:t>
            </a:r>
          </a:p>
          <a:p>
            <a:pPr marL="342900" indent="-342900" algn="l">
              <a:lnSpc>
                <a:spcPts val="28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Built with Python, using libraries like </a:t>
            </a:r>
            <a:r>
              <a:rPr lang="en-US" sz="24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pyshark</a:t>
            </a: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4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scapy</a:t>
            </a:r>
            <a:r>
              <a:rPr lang="en-US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, and </a:t>
            </a:r>
            <a:r>
              <a:rPr lang="en-US" sz="2400" dirty="0" err="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joblib</a:t>
            </a:r>
            <a:r>
              <a:rPr lang="ar-EG" sz="24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lang="en-US" sz="240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04909624-D3FD-B323-2A2E-E98F7C96B3C4}"/>
              </a:ext>
            </a:extLst>
          </p:cNvPr>
          <p:cNvGrpSpPr/>
          <p:nvPr/>
        </p:nvGrpSpPr>
        <p:grpSpPr>
          <a:xfrm>
            <a:off x="1618290" y="2365409"/>
            <a:ext cx="8173936" cy="3336111"/>
            <a:chOff x="0" y="0"/>
            <a:chExt cx="1241782" cy="50682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AB58F1E-1EAC-6ADD-AA23-3867026ECF78}"/>
                </a:ext>
              </a:extLst>
            </p:cNvPr>
            <p:cNvSpPr/>
            <p:nvPr/>
          </p:nvSpPr>
          <p:spPr>
            <a:xfrm>
              <a:off x="0" y="0"/>
              <a:ext cx="1241782" cy="506821"/>
            </a:xfrm>
            <a:custGeom>
              <a:avLst/>
              <a:gdLst/>
              <a:ahLst/>
              <a:cxnLst/>
              <a:rect l="l" t="t" r="r" b="b"/>
              <a:pathLst>
                <a:path w="1241782" h="506821">
                  <a:moveTo>
                    <a:pt x="1038582" y="0"/>
                  </a:moveTo>
                  <a:lnTo>
                    <a:pt x="203200" y="0"/>
                  </a:lnTo>
                  <a:lnTo>
                    <a:pt x="0" y="253411"/>
                  </a:lnTo>
                  <a:lnTo>
                    <a:pt x="203200" y="506821"/>
                  </a:lnTo>
                  <a:lnTo>
                    <a:pt x="1038582" y="506821"/>
                  </a:lnTo>
                  <a:lnTo>
                    <a:pt x="1241782" y="253411"/>
                  </a:lnTo>
                  <a:lnTo>
                    <a:pt x="1038582" y="0"/>
                  </a:lnTo>
                  <a:close/>
                </a:path>
              </a:pathLst>
            </a:custGeom>
            <a:solidFill>
              <a:srgbClr val="A429A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206ABBE-DFED-3474-180B-267931D7FFCB}"/>
                </a:ext>
              </a:extLst>
            </p:cNvPr>
            <p:cNvSpPr txBox="1"/>
            <p:nvPr/>
          </p:nvSpPr>
          <p:spPr>
            <a:xfrm>
              <a:off x="152400" y="-47625"/>
              <a:ext cx="936982" cy="554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B028323-A2A8-8DB6-7550-ABC661B55BCC}"/>
              </a:ext>
            </a:extLst>
          </p:cNvPr>
          <p:cNvGrpSpPr/>
          <p:nvPr/>
        </p:nvGrpSpPr>
        <p:grpSpPr>
          <a:xfrm>
            <a:off x="1746507" y="2523565"/>
            <a:ext cx="8195737" cy="3336111"/>
            <a:chOff x="0" y="0"/>
            <a:chExt cx="1231050" cy="501104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55FF34A-2BBF-6160-5AF5-6C0E7A96B54F}"/>
                </a:ext>
              </a:extLst>
            </p:cNvPr>
            <p:cNvSpPr/>
            <p:nvPr/>
          </p:nvSpPr>
          <p:spPr>
            <a:xfrm>
              <a:off x="0" y="0"/>
              <a:ext cx="1231050" cy="501104"/>
            </a:xfrm>
            <a:custGeom>
              <a:avLst/>
              <a:gdLst/>
              <a:ahLst/>
              <a:cxnLst/>
              <a:rect l="l" t="t" r="r" b="b"/>
              <a:pathLst>
                <a:path w="1231050" h="501104">
                  <a:moveTo>
                    <a:pt x="1027850" y="0"/>
                  </a:moveTo>
                  <a:lnTo>
                    <a:pt x="203200" y="0"/>
                  </a:lnTo>
                  <a:lnTo>
                    <a:pt x="0" y="250552"/>
                  </a:lnTo>
                  <a:lnTo>
                    <a:pt x="203200" y="501104"/>
                  </a:lnTo>
                  <a:lnTo>
                    <a:pt x="1027850" y="501104"/>
                  </a:lnTo>
                  <a:lnTo>
                    <a:pt x="1231050" y="250552"/>
                  </a:lnTo>
                  <a:lnTo>
                    <a:pt x="1027850" y="0"/>
                  </a:lnTo>
                  <a:close/>
                </a:path>
              </a:pathLst>
            </a:custGeom>
            <a:blipFill>
              <a:blip r:embed="rId3"/>
              <a:stretch>
                <a:fillRect t="-13779" b="-1253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DFF4D572-822F-E74A-4714-E482D159DA1C}"/>
              </a:ext>
            </a:extLst>
          </p:cNvPr>
          <p:cNvSpPr/>
          <p:nvPr/>
        </p:nvSpPr>
        <p:spPr>
          <a:xfrm>
            <a:off x="14426763" y="696025"/>
            <a:ext cx="2832537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5"/>
                </a:lnTo>
                <a:lnTo>
                  <a:pt x="0" y="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9858EA2E-F222-BB72-B72A-3A8A3E757AB1}"/>
              </a:ext>
            </a:extLst>
          </p:cNvPr>
          <p:cNvSpPr/>
          <p:nvPr/>
        </p:nvSpPr>
        <p:spPr>
          <a:xfrm>
            <a:off x="-328525" y="6573455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3A6EBB2-E3A4-FE38-3B71-2E0FC11859F0}"/>
              </a:ext>
            </a:extLst>
          </p:cNvPr>
          <p:cNvSpPr txBox="1"/>
          <p:nvPr/>
        </p:nvSpPr>
        <p:spPr>
          <a:xfrm>
            <a:off x="10651829" y="2369241"/>
            <a:ext cx="6388953" cy="1029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 dirty="0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How the Project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14AC65AA-4950-05AC-20A5-71042BDDDF43}"/>
              </a:ext>
            </a:extLst>
          </p:cNvPr>
          <p:cNvSpPr txBox="1"/>
          <p:nvPr/>
        </p:nvSpPr>
        <p:spPr>
          <a:xfrm>
            <a:off x="10651829" y="3359206"/>
            <a:ext cx="7301743" cy="1029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 dirty="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Works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E4590AA-7616-3152-B520-5A059DEC3570}"/>
              </a:ext>
            </a:extLst>
          </p:cNvPr>
          <p:cNvSpPr txBox="1"/>
          <p:nvPr/>
        </p:nvSpPr>
        <p:spPr>
          <a:xfrm>
            <a:off x="1205552" y="709179"/>
            <a:ext cx="1573165" cy="348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 dirty="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AIPS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A2CEBBE-2586-520A-87A7-967EF6D44333}"/>
              </a:ext>
            </a:extLst>
          </p:cNvPr>
          <p:cNvSpPr txBox="1"/>
          <p:nvPr/>
        </p:nvSpPr>
        <p:spPr>
          <a:xfrm>
            <a:off x="1992135" y="709179"/>
            <a:ext cx="1229230" cy="42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TECH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Monitor">
                <a:extLst>
                  <a:ext uri="{FF2B5EF4-FFF2-40B4-BE49-F238E27FC236}">
                    <a16:creationId xmlns:a16="http://schemas.microsoft.com/office/drawing/2014/main" id="{705F64A9-DD01-D501-1D34-70407280A9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2420509"/>
                  </p:ext>
                </p:extLst>
              </p:nvPr>
            </p:nvGraphicFramePr>
            <p:xfrm>
              <a:off x="12539947" y="6154422"/>
              <a:ext cx="3193411" cy="2623159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3193411" cy="2623159"/>
                    </a:xfrm>
                    <a:prstGeom prst="rect">
                      <a:avLst/>
                    </a:prstGeom>
                  </am3d:spPr>
                  <am3d:camera>
                    <am3d:pos x="0" y="0" z="620594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9016" d="1000000"/>
                    <am3d:preTrans dx="88848" dy="-13998414" dz="-297"/>
                    <am3d:scale>
                      <am3d:sx n="1000000" d="1000000"/>
                      <am3d:sy n="1000000" d="1000000"/>
                      <am3d:sz n="1000000" d="1000000"/>
                    </am3d:scale>
                    <am3d:rot ax="105756" ay="-462033" az="-14177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1438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Monitor">
                <a:extLst>
                  <a:ext uri="{FF2B5EF4-FFF2-40B4-BE49-F238E27FC236}">
                    <a16:creationId xmlns:a16="http://schemas.microsoft.com/office/drawing/2014/main" id="{705F64A9-DD01-D501-1D34-70407280A9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539947" y="6154422"/>
                <a:ext cx="3193411" cy="2623159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9CB7C5EF-0BE5-198D-656E-03332D98E8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25400" y="6362700"/>
            <a:ext cx="2875584" cy="1555059"/>
          </a:xfrm>
          <a:prstGeom prst="rect">
            <a:avLst/>
          </a:prstGeom>
        </p:spPr>
      </p:pic>
      <p:pic>
        <p:nvPicPr>
          <p:cNvPr id="22" name="Graphic 21" descr="Old Key with solid fill">
            <a:extLst>
              <a:ext uri="{FF2B5EF4-FFF2-40B4-BE49-F238E27FC236}">
                <a16:creationId xmlns:a16="http://schemas.microsoft.com/office/drawing/2014/main" id="{5C1B5DC1-76CA-D127-13EB-9DDA1CD693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26297" y="6731611"/>
            <a:ext cx="475045" cy="47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41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B4DE9-A1F9-B0C1-ED14-44CE1BC09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3692D18-62DA-1A0C-3AFD-DA1B94CE929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Monitor">
                <a:extLst>
                  <a:ext uri="{FF2B5EF4-FFF2-40B4-BE49-F238E27FC236}">
                    <a16:creationId xmlns:a16="http://schemas.microsoft.com/office/drawing/2014/main" id="{761BE076-D4F5-4F09-71FC-F542511C3C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0991492"/>
                  </p:ext>
                </p:extLst>
              </p:nvPr>
            </p:nvGraphicFramePr>
            <p:xfrm>
              <a:off x="1912157" y="5991691"/>
              <a:ext cx="3269443" cy="2657009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69443" cy="2657009"/>
                    </a:xfrm>
                    <a:prstGeom prst="rect">
                      <a:avLst/>
                    </a:prstGeom>
                  </am3d:spPr>
                  <am3d:camera>
                    <am3d:pos x="0" y="0" z="620594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9016" d="1000000"/>
                    <am3d:preTrans dx="88848" dy="-13998414" dz="-297"/>
                    <am3d:scale>
                      <am3d:sx n="1000000" d="1000000"/>
                      <am3d:sy n="1000000" d="1000000"/>
                      <am3d:sz n="1000000" d="1000000"/>
                    </am3d:scale>
                    <am3d:rot ax="432885" ay="236864" az="2994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1438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Monitor">
                <a:extLst>
                  <a:ext uri="{FF2B5EF4-FFF2-40B4-BE49-F238E27FC236}">
                    <a16:creationId xmlns:a16="http://schemas.microsoft.com/office/drawing/2014/main" id="{761BE076-D4F5-4F09-71FC-F542511C3C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2157" y="5991691"/>
                <a:ext cx="3269443" cy="2657009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80BF6EBF-8910-614E-1293-C2B6EBA76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5049" y="6224354"/>
            <a:ext cx="2875584" cy="1524001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id="{CF6DE273-3C35-ADBC-A7EA-283010A2CC8D}"/>
              </a:ext>
            </a:extLst>
          </p:cNvPr>
          <p:cNvGrpSpPr/>
          <p:nvPr/>
        </p:nvGrpSpPr>
        <p:grpSpPr>
          <a:xfrm>
            <a:off x="2133600" y="1661219"/>
            <a:ext cx="4706310" cy="3336111"/>
            <a:chOff x="0" y="0"/>
            <a:chExt cx="1241782" cy="50682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52E7FF9F-CE35-8C2F-972E-76AA29D637E1}"/>
                </a:ext>
              </a:extLst>
            </p:cNvPr>
            <p:cNvSpPr/>
            <p:nvPr/>
          </p:nvSpPr>
          <p:spPr>
            <a:xfrm>
              <a:off x="0" y="0"/>
              <a:ext cx="1241782" cy="506821"/>
            </a:xfrm>
            <a:custGeom>
              <a:avLst/>
              <a:gdLst/>
              <a:ahLst/>
              <a:cxnLst/>
              <a:rect l="l" t="t" r="r" b="b"/>
              <a:pathLst>
                <a:path w="1241782" h="506821">
                  <a:moveTo>
                    <a:pt x="1038582" y="0"/>
                  </a:moveTo>
                  <a:lnTo>
                    <a:pt x="203200" y="0"/>
                  </a:lnTo>
                  <a:lnTo>
                    <a:pt x="0" y="253411"/>
                  </a:lnTo>
                  <a:lnTo>
                    <a:pt x="203200" y="506821"/>
                  </a:lnTo>
                  <a:lnTo>
                    <a:pt x="1038582" y="506821"/>
                  </a:lnTo>
                  <a:lnTo>
                    <a:pt x="1241782" y="253411"/>
                  </a:lnTo>
                  <a:lnTo>
                    <a:pt x="1038582" y="0"/>
                  </a:lnTo>
                  <a:close/>
                </a:path>
              </a:pathLst>
            </a:custGeom>
            <a:solidFill>
              <a:srgbClr val="A429A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F6AFC04-7E54-E9E9-BEBF-3206D1F52B67}"/>
                </a:ext>
              </a:extLst>
            </p:cNvPr>
            <p:cNvSpPr txBox="1"/>
            <p:nvPr/>
          </p:nvSpPr>
          <p:spPr>
            <a:xfrm>
              <a:off x="152400" y="-47625"/>
              <a:ext cx="936982" cy="554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10" name="Freeform 10">
            <a:extLst>
              <a:ext uri="{FF2B5EF4-FFF2-40B4-BE49-F238E27FC236}">
                <a16:creationId xmlns:a16="http://schemas.microsoft.com/office/drawing/2014/main" id="{04820979-DF00-E9C9-3469-F6888142F798}"/>
              </a:ext>
            </a:extLst>
          </p:cNvPr>
          <p:cNvSpPr/>
          <p:nvPr/>
        </p:nvSpPr>
        <p:spPr>
          <a:xfrm>
            <a:off x="14426763" y="696025"/>
            <a:ext cx="2832537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5"/>
                </a:lnTo>
                <a:lnTo>
                  <a:pt x="0" y="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116E4749-65B6-7AF6-2CB2-63C957D8BD13}"/>
              </a:ext>
            </a:extLst>
          </p:cNvPr>
          <p:cNvSpPr/>
          <p:nvPr/>
        </p:nvSpPr>
        <p:spPr>
          <a:xfrm>
            <a:off x="-328525" y="6573455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35455059-4874-F956-867F-F1EE44160B72}"/>
              </a:ext>
            </a:extLst>
          </p:cNvPr>
          <p:cNvSpPr txBox="1"/>
          <p:nvPr/>
        </p:nvSpPr>
        <p:spPr>
          <a:xfrm>
            <a:off x="9387398" y="1480832"/>
            <a:ext cx="6388953" cy="1029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 dirty="0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How to detect 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7B624254-9269-EBF0-5430-A4EEE2E444B2}"/>
              </a:ext>
            </a:extLst>
          </p:cNvPr>
          <p:cNvSpPr txBox="1"/>
          <p:nvPr/>
        </p:nvSpPr>
        <p:spPr>
          <a:xfrm>
            <a:off x="10651829" y="2509960"/>
            <a:ext cx="7301743" cy="1029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 dirty="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Attacks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8357367C-EFB8-0A6A-8DE6-213F9257C72A}"/>
              </a:ext>
            </a:extLst>
          </p:cNvPr>
          <p:cNvSpPr txBox="1"/>
          <p:nvPr/>
        </p:nvSpPr>
        <p:spPr>
          <a:xfrm>
            <a:off x="1205552" y="690313"/>
            <a:ext cx="1573165" cy="348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 dirty="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AIPS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4CA7E05-07BA-5C44-EB7C-18EA6AE4AFDA}"/>
              </a:ext>
            </a:extLst>
          </p:cNvPr>
          <p:cNvSpPr txBox="1"/>
          <p:nvPr/>
        </p:nvSpPr>
        <p:spPr>
          <a:xfrm>
            <a:off x="1992135" y="709179"/>
            <a:ext cx="1229230" cy="42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TECH</a:t>
            </a:r>
          </a:p>
        </p:txBody>
      </p:sp>
      <p:sp>
        <p:nvSpPr>
          <p:cNvPr id="18" name="Freeform 3"/>
          <p:cNvSpPr/>
          <p:nvPr/>
        </p:nvSpPr>
        <p:spPr>
          <a:xfrm>
            <a:off x="2547488" y="1329288"/>
            <a:ext cx="3726409" cy="3634801"/>
          </a:xfrm>
          <a:custGeom>
            <a:avLst/>
            <a:gdLst/>
            <a:ahLst/>
            <a:cxnLst/>
            <a:rect l="l" t="t" r="r" b="b"/>
            <a:pathLst>
              <a:path w="3726409" h="3634801">
                <a:moveTo>
                  <a:pt x="0" y="0"/>
                </a:moveTo>
                <a:lnTo>
                  <a:pt x="3726409" y="0"/>
                </a:lnTo>
                <a:lnTo>
                  <a:pt x="3726409" y="3634801"/>
                </a:lnTo>
                <a:lnTo>
                  <a:pt x="0" y="36348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A computer screen shot of a network security system&#10;&#10;AI-generated content may be incorrect.">
            <a:extLst>
              <a:ext uri="{FF2B5EF4-FFF2-40B4-BE49-F238E27FC236}">
                <a16:creationId xmlns:a16="http://schemas.microsoft.com/office/drawing/2014/main" id="{AE3289F4-69C1-71E3-3E67-90084BB1FE6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5"/>
          <a:stretch/>
        </p:blipFill>
        <p:spPr>
          <a:xfrm>
            <a:off x="8470854" y="2509960"/>
            <a:ext cx="7571016" cy="6480684"/>
          </a:xfrm>
          <a:prstGeom prst="rect">
            <a:avLst/>
          </a:prstGeom>
        </p:spPr>
      </p:pic>
      <p:sp>
        <p:nvSpPr>
          <p:cNvPr id="20" name="Freeform 6"/>
          <p:cNvSpPr/>
          <p:nvPr/>
        </p:nvSpPr>
        <p:spPr>
          <a:xfrm>
            <a:off x="3221365" y="5697933"/>
            <a:ext cx="4746508" cy="3790606"/>
          </a:xfrm>
          <a:custGeom>
            <a:avLst/>
            <a:gdLst/>
            <a:ahLst/>
            <a:cxnLst/>
            <a:rect l="l" t="t" r="r" b="b"/>
            <a:pathLst>
              <a:path w="6896954" h="4865487">
                <a:moveTo>
                  <a:pt x="0" y="0"/>
                </a:moveTo>
                <a:lnTo>
                  <a:pt x="6896954" y="0"/>
                </a:lnTo>
                <a:lnTo>
                  <a:pt x="6896954" y="4865487"/>
                </a:lnTo>
                <a:lnTo>
                  <a:pt x="0" y="486548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444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66B5E-F626-77D0-6A56-122C00806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:a16="http://schemas.microsoft.com/office/drawing/2014/main" id="{A77B54E0-03CA-2DC8-807E-708BE9919A63}"/>
              </a:ext>
            </a:extLst>
          </p:cNvPr>
          <p:cNvGrpSpPr/>
          <p:nvPr/>
        </p:nvGrpSpPr>
        <p:grpSpPr>
          <a:xfrm>
            <a:off x="2133599" y="1661219"/>
            <a:ext cx="13699829" cy="7749481"/>
            <a:chOff x="0" y="0"/>
            <a:chExt cx="1241782" cy="506821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2BC0C565-6ACC-6C18-E786-3DC5D7463EE6}"/>
                </a:ext>
              </a:extLst>
            </p:cNvPr>
            <p:cNvSpPr/>
            <p:nvPr/>
          </p:nvSpPr>
          <p:spPr>
            <a:xfrm>
              <a:off x="0" y="0"/>
              <a:ext cx="1241782" cy="506821"/>
            </a:xfrm>
            <a:custGeom>
              <a:avLst/>
              <a:gdLst/>
              <a:ahLst/>
              <a:cxnLst/>
              <a:rect l="l" t="t" r="r" b="b"/>
              <a:pathLst>
                <a:path w="1241782" h="506821">
                  <a:moveTo>
                    <a:pt x="1038582" y="0"/>
                  </a:moveTo>
                  <a:lnTo>
                    <a:pt x="203200" y="0"/>
                  </a:lnTo>
                  <a:lnTo>
                    <a:pt x="0" y="253411"/>
                  </a:lnTo>
                  <a:lnTo>
                    <a:pt x="203200" y="506821"/>
                  </a:lnTo>
                  <a:lnTo>
                    <a:pt x="1038582" y="506821"/>
                  </a:lnTo>
                  <a:lnTo>
                    <a:pt x="1241782" y="253411"/>
                  </a:lnTo>
                  <a:lnTo>
                    <a:pt x="1038582" y="0"/>
                  </a:lnTo>
                  <a:close/>
                </a:path>
              </a:pathLst>
            </a:custGeom>
            <a:solidFill>
              <a:srgbClr val="A429A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48208DBA-AC21-F020-F4ED-6B10F92E2E70}"/>
                </a:ext>
              </a:extLst>
            </p:cNvPr>
            <p:cNvSpPr txBox="1"/>
            <p:nvPr/>
          </p:nvSpPr>
          <p:spPr>
            <a:xfrm>
              <a:off x="152400" y="-47625"/>
              <a:ext cx="936982" cy="554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sp>
        <p:nvSpPr>
          <p:cNvPr id="2" name="Freeform 2">
            <a:extLst>
              <a:ext uri="{FF2B5EF4-FFF2-40B4-BE49-F238E27FC236}">
                <a16:creationId xmlns:a16="http://schemas.microsoft.com/office/drawing/2014/main" id="{BCE7D34F-844A-BCA0-982B-10C62670F2C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Monitor">
                <a:extLst>
                  <a:ext uri="{FF2B5EF4-FFF2-40B4-BE49-F238E27FC236}">
                    <a16:creationId xmlns:a16="http://schemas.microsoft.com/office/drawing/2014/main" id="{9E72CD1D-1E61-BCA5-A3DC-852674DDBB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5192710"/>
                  </p:ext>
                </p:extLst>
              </p:nvPr>
            </p:nvGraphicFramePr>
            <p:xfrm>
              <a:off x="1912156" y="5991691"/>
              <a:ext cx="3269444" cy="265700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69444" cy="2657008"/>
                    </a:xfrm>
                    <a:prstGeom prst="rect">
                      <a:avLst/>
                    </a:prstGeom>
                  </am3d:spPr>
                  <am3d:camera>
                    <am3d:pos x="0" y="0" z="620594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49016" d="1000000"/>
                    <am3d:preTrans dx="88848" dy="-13998414" dz="-297"/>
                    <am3d:scale>
                      <am3d:sx n="1000000" d="1000000"/>
                      <am3d:sy n="1000000" d="1000000"/>
                      <am3d:sz n="1000000" d="1000000"/>
                    </am3d:scale>
                    <am3d:rot ax="432885" ay="236864" az="2994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1438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Monitor">
                <a:extLst>
                  <a:ext uri="{FF2B5EF4-FFF2-40B4-BE49-F238E27FC236}">
                    <a16:creationId xmlns:a16="http://schemas.microsoft.com/office/drawing/2014/main" id="{9E72CD1D-1E61-BCA5-A3DC-852674DDBB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2156" y="5991691"/>
                <a:ext cx="3269444" cy="2657008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1DAAEDB5-8229-5DB2-125B-CC5855F20E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5049" y="6224354"/>
            <a:ext cx="2875584" cy="1524001"/>
          </a:xfrm>
          <a:prstGeom prst="rect">
            <a:avLst/>
          </a:prstGeom>
        </p:spPr>
      </p:pic>
      <p:sp>
        <p:nvSpPr>
          <p:cNvPr id="10" name="Freeform 10">
            <a:extLst>
              <a:ext uri="{FF2B5EF4-FFF2-40B4-BE49-F238E27FC236}">
                <a16:creationId xmlns:a16="http://schemas.microsoft.com/office/drawing/2014/main" id="{7E29F67C-EE25-FA55-D7A4-4F26AB4EE2C3}"/>
              </a:ext>
            </a:extLst>
          </p:cNvPr>
          <p:cNvSpPr/>
          <p:nvPr/>
        </p:nvSpPr>
        <p:spPr>
          <a:xfrm>
            <a:off x="14426763" y="696025"/>
            <a:ext cx="2832537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5"/>
                </a:lnTo>
                <a:lnTo>
                  <a:pt x="0" y="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F84DCAF-8983-075A-54B2-CC67CA27CFDE}"/>
              </a:ext>
            </a:extLst>
          </p:cNvPr>
          <p:cNvSpPr/>
          <p:nvPr/>
        </p:nvSpPr>
        <p:spPr>
          <a:xfrm>
            <a:off x="-328525" y="6573455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1247403-EC59-D2FE-86BE-A02868CE9813}"/>
              </a:ext>
            </a:extLst>
          </p:cNvPr>
          <p:cNvSpPr txBox="1"/>
          <p:nvPr/>
        </p:nvSpPr>
        <p:spPr>
          <a:xfrm>
            <a:off x="2226006" y="1304141"/>
            <a:ext cx="6388953" cy="1029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 dirty="0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ML MODELS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66F6593-F1D7-7A54-FE1D-9B55D92FF7C3}"/>
              </a:ext>
            </a:extLst>
          </p:cNvPr>
          <p:cNvSpPr txBox="1"/>
          <p:nvPr/>
        </p:nvSpPr>
        <p:spPr>
          <a:xfrm>
            <a:off x="1205552" y="690313"/>
            <a:ext cx="1573165" cy="348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 dirty="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AIPS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9ACA546C-A277-B970-B2F7-0D9C23738895}"/>
              </a:ext>
            </a:extLst>
          </p:cNvPr>
          <p:cNvSpPr txBox="1"/>
          <p:nvPr/>
        </p:nvSpPr>
        <p:spPr>
          <a:xfrm>
            <a:off x="1992135" y="709179"/>
            <a:ext cx="1229230" cy="42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TECH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FF80FF-EC35-5B0E-4C18-32F6B5B522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93" b="9070"/>
          <a:stretch/>
        </p:blipFill>
        <p:spPr>
          <a:xfrm>
            <a:off x="6837397" y="1620299"/>
            <a:ext cx="11623495" cy="86667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38E1AE1-C582-57B5-2A72-47877D94E89B}"/>
              </a:ext>
            </a:extLst>
          </p:cNvPr>
          <p:cNvSpPr txBox="1"/>
          <p:nvPr/>
        </p:nvSpPr>
        <p:spPr>
          <a:xfrm>
            <a:off x="1219655" y="2532048"/>
            <a:ext cx="79322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which differ in accuracy. Users can freely choose any model based on their needs:</a:t>
            </a:r>
          </a:p>
        </p:txBody>
      </p:sp>
    </p:spTree>
    <p:extLst>
      <p:ext uri="{BB962C8B-B14F-4D97-AF65-F5344CB8AC3E}">
        <p14:creationId xmlns:p14="http://schemas.microsoft.com/office/powerpoint/2010/main" val="34253245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1760774" y="5143500"/>
            <a:ext cx="5470303" cy="3336111"/>
            <a:chOff x="0" y="0"/>
            <a:chExt cx="831047" cy="50682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31047" cy="506821"/>
            </a:xfrm>
            <a:custGeom>
              <a:avLst/>
              <a:gdLst/>
              <a:ahLst/>
              <a:cxnLst/>
              <a:rect l="l" t="t" r="r" b="b"/>
              <a:pathLst>
                <a:path w="831047" h="506821">
                  <a:moveTo>
                    <a:pt x="627847" y="0"/>
                  </a:moveTo>
                  <a:lnTo>
                    <a:pt x="203200" y="0"/>
                  </a:lnTo>
                  <a:lnTo>
                    <a:pt x="0" y="253411"/>
                  </a:lnTo>
                  <a:lnTo>
                    <a:pt x="203200" y="506821"/>
                  </a:lnTo>
                  <a:lnTo>
                    <a:pt x="627847" y="506821"/>
                  </a:lnTo>
                  <a:lnTo>
                    <a:pt x="831047" y="253411"/>
                  </a:lnTo>
                  <a:lnTo>
                    <a:pt x="627847" y="0"/>
                  </a:lnTo>
                  <a:close/>
                </a:path>
              </a:pathLst>
            </a:custGeom>
            <a:solidFill>
              <a:srgbClr val="A429A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52400" y="-47625"/>
              <a:ext cx="526247" cy="554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24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87401" y="5293290"/>
            <a:ext cx="5484894" cy="3336111"/>
            <a:chOff x="0" y="0"/>
            <a:chExt cx="823865" cy="5011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23865" cy="501104"/>
            </a:xfrm>
            <a:custGeom>
              <a:avLst/>
              <a:gdLst/>
              <a:ahLst/>
              <a:cxnLst/>
              <a:rect l="l" t="t" r="r" b="b"/>
              <a:pathLst>
                <a:path w="823865" h="501104">
                  <a:moveTo>
                    <a:pt x="620665" y="0"/>
                  </a:moveTo>
                  <a:lnTo>
                    <a:pt x="203200" y="0"/>
                  </a:lnTo>
                  <a:lnTo>
                    <a:pt x="0" y="250552"/>
                  </a:lnTo>
                  <a:lnTo>
                    <a:pt x="203200" y="501104"/>
                  </a:lnTo>
                  <a:lnTo>
                    <a:pt x="620665" y="501104"/>
                  </a:lnTo>
                  <a:lnTo>
                    <a:pt x="823865" y="250552"/>
                  </a:lnTo>
                  <a:lnTo>
                    <a:pt x="620665" y="0"/>
                  </a:lnTo>
                  <a:close/>
                </a:path>
              </a:pathLst>
            </a:custGeom>
            <a:blipFill>
              <a:blip r:embed="rId3"/>
              <a:stretch>
                <a:fillRect l="-10823" r="-108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 rot="5400000">
            <a:off x="-280820" y="2829369"/>
            <a:ext cx="2817244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5"/>
                </a:lnTo>
                <a:lnTo>
                  <a:pt x="0" y="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-328525" y="6573455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205552" y="709179"/>
            <a:ext cx="1573165" cy="348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 dirty="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AIPS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92135" y="709179"/>
            <a:ext cx="1229230" cy="42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TECH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60774" y="2189005"/>
            <a:ext cx="5386730" cy="1029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 dirty="0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Script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60774" y="3178970"/>
            <a:ext cx="5386730" cy="1029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 dirty="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Structure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77588" y="6656463"/>
            <a:ext cx="8262612" cy="1771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Select attack type (DDoS, Port Scanning, Brute Force)</a:t>
            </a:r>
          </a:p>
          <a:p>
            <a:pPr marL="342900" indent="-342900" algn="l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Provide model and PCAP file paths</a:t>
            </a:r>
          </a:p>
          <a:p>
            <a:pPr marL="342900" indent="-342900" algn="l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Each attack type uses at least 10 ML models</a:t>
            </a:r>
          </a:p>
          <a:p>
            <a:pPr marL="342900" indent="-342900" algn="l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View detection results and choose actions (</a:t>
            </a:r>
            <a:r>
              <a:rPr lang="en-US" sz="2200" dirty="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block</a:t>
            </a:r>
            <a:r>
              <a:rPr lang="en-US" sz="22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/</a:t>
            </a:r>
            <a:r>
              <a:rPr lang="en-US" sz="2200" dirty="0">
                <a:solidFill>
                  <a:srgbClr val="00B050"/>
                </a:solidFill>
                <a:latin typeface="Inter"/>
                <a:ea typeface="Inter"/>
                <a:cs typeface="Inter"/>
                <a:sym typeface="Inter"/>
              </a:rPr>
              <a:t>ignore</a:t>
            </a:r>
            <a:r>
              <a:rPr lang="en-US" sz="22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)</a:t>
            </a:r>
          </a:p>
          <a:p>
            <a:pPr marL="342900" indent="-342900" algn="l">
              <a:lnSpc>
                <a:spcPts val="2800"/>
              </a:lnSpc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Unblocking or “Removes IP” from blocklists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29800" y="5861409"/>
            <a:ext cx="4330137" cy="392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57"/>
              </a:lnSpc>
            </a:pPr>
            <a:r>
              <a:rPr lang="en-US" sz="3200" b="1" dirty="0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Process: </a:t>
            </a:r>
          </a:p>
        </p:txBody>
      </p:sp>
      <p:pic>
        <p:nvPicPr>
          <p:cNvPr id="20" name="Picture 19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702F11EC-BEB5-7853-8C56-7EDE44A404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64" b="10502"/>
          <a:stretch/>
        </p:blipFill>
        <p:spPr>
          <a:xfrm>
            <a:off x="9271218" y="1920033"/>
            <a:ext cx="8026150" cy="365607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4BA7489-2D04-B268-951F-B0B0AC893A49}"/>
              </a:ext>
            </a:extLst>
          </p:cNvPr>
          <p:cNvCxnSpPr>
            <a:cxnSpLocks/>
          </p:cNvCxnSpPr>
          <p:nvPr/>
        </p:nvCxnSpPr>
        <p:spPr>
          <a:xfrm>
            <a:off x="848678" y="1920033"/>
            <a:ext cx="15153322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6" name="Freeform 13">
            <a:extLst>
              <a:ext uri="{FF2B5EF4-FFF2-40B4-BE49-F238E27FC236}">
                <a16:creationId xmlns:a16="http://schemas.microsoft.com/office/drawing/2014/main" id="{C8A15ED1-91FB-C967-F42E-590623A03139}"/>
              </a:ext>
            </a:extLst>
          </p:cNvPr>
          <p:cNvSpPr/>
          <p:nvPr/>
        </p:nvSpPr>
        <p:spPr>
          <a:xfrm>
            <a:off x="14579163" y="848425"/>
            <a:ext cx="2832537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5"/>
                </a:lnTo>
                <a:lnTo>
                  <a:pt x="0" y="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616664" y="2193413"/>
            <a:ext cx="6388953" cy="1029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 dirty="0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Future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16664" y="3194627"/>
            <a:ext cx="6388953" cy="1029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6500" b="1" dirty="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Enhancement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05552" y="709179"/>
            <a:ext cx="1573165" cy="348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 dirty="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AIPS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992135" y="709179"/>
            <a:ext cx="1229230" cy="4255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4"/>
              </a:lnSpc>
            </a:pPr>
            <a:r>
              <a:rPr lang="en-US" sz="2499" b="1">
                <a:solidFill>
                  <a:srgbClr val="A429AA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TECH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86800" y="4661071"/>
            <a:ext cx="9296400" cy="28431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AIPS provides a robust solution for network intrusion prevention</a:t>
            </a:r>
          </a:p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Supports multiple attack types with ML-based detection</a:t>
            </a:r>
          </a:p>
          <a:p>
            <a:pPr algn="l"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User-friendly CLI for analyzing PCAP files and managing blocks</a:t>
            </a: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800"/>
              </a:lnSpc>
            </a:pPr>
            <a:endParaRPr lang="en-US" sz="2000" dirty="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Real-time network monitoring</a:t>
            </a:r>
          </a:p>
          <a:p>
            <a:pPr algn="l">
              <a:lnSpc>
                <a:spcPts val="2800"/>
              </a:lnSpc>
            </a:pPr>
            <a:r>
              <a:rPr lang="en-US" sz="2000" b="1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Support for additional attack types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426763" y="696025"/>
            <a:ext cx="2832537" cy="558246"/>
          </a:xfrm>
          <a:custGeom>
            <a:avLst/>
            <a:gdLst/>
            <a:ahLst/>
            <a:cxnLst/>
            <a:rect l="l" t="t" r="r" b="b"/>
            <a:pathLst>
              <a:path w="2832537" h="558246">
                <a:moveTo>
                  <a:pt x="0" y="0"/>
                </a:moveTo>
                <a:lnTo>
                  <a:pt x="2832537" y="0"/>
                </a:lnTo>
                <a:lnTo>
                  <a:pt x="2832537" y="558245"/>
                </a:lnTo>
                <a:lnTo>
                  <a:pt x="0" y="5582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-328525" y="6573455"/>
            <a:ext cx="3893630" cy="4114800"/>
          </a:xfrm>
          <a:custGeom>
            <a:avLst/>
            <a:gdLst/>
            <a:ahLst/>
            <a:cxnLst/>
            <a:rect l="l" t="t" r="r" b="b"/>
            <a:pathLst>
              <a:path w="3893630" h="4114800">
                <a:moveTo>
                  <a:pt x="0" y="0"/>
                </a:moveTo>
                <a:lnTo>
                  <a:pt x="3893630" y="0"/>
                </a:lnTo>
                <a:lnTo>
                  <a:pt x="38936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7" name="Group 15"/>
          <p:cNvGrpSpPr/>
          <p:nvPr/>
        </p:nvGrpSpPr>
        <p:grpSpPr>
          <a:xfrm>
            <a:off x="1066800" y="1627801"/>
            <a:ext cx="5334000" cy="3820499"/>
            <a:chOff x="0" y="0"/>
            <a:chExt cx="730932" cy="501104"/>
          </a:xfrm>
        </p:grpSpPr>
        <p:sp>
          <p:nvSpPr>
            <p:cNvPr id="18" name="Freeform 16"/>
            <p:cNvSpPr/>
            <p:nvPr/>
          </p:nvSpPr>
          <p:spPr>
            <a:xfrm>
              <a:off x="0" y="0"/>
              <a:ext cx="730932" cy="501104"/>
            </a:xfrm>
            <a:custGeom>
              <a:avLst/>
              <a:gdLst/>
              <a:ahLst/>
              <a:cxnLst/>
              <a:rect l="l" t="t" r="r" b="b"/>
              <a:pathLst>
                <a:path w="730932" h="501104">
                  <a:moveTo>
                    <a:pt x="527732" y="0"/>
                  </a:moveTo>
                  <a:lnTo>
                    <a:pt x="203200" y="0"/>
                  </a:lnTo>
                  <a:lnTo>
                    <a:pt x="0" y="250552"/>
                  </a:lnTo>
                  <a:lnTo>
                    <a:pt x="203200" y="501104"/>
                  </a:lnTo>
                  <a:lnTo>
                    <a:pt x="527732" y="501104"/>
                  </a:lnTo>
                  <a:lnTo>
                    <a:pt x="730932" y="250552"/>
                  </a:lnTo>
                  <a:lnTo>
                    <a:pt x="527732" y="0"/>
                  </a:lnTo>
                  <a:close/>
                </a:path>
              </a:pathLst>
            </a:custGeom>
            <a:blipFill>
              <a:blip r:embed="rId7"/>
              <a:stretch>
                <a:fillRect l="-1546" r="-15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7"/>
          <p:cNvGrpSpPr/>
          <p:nvPr/>
        </p:nvGrpSpPr>
        <p:grpSpPr>
          <a:xfrm>
            <a:off x="3124920" y="4951687"/>
            <a:ext cx="5028479" cy="3707512"/>
            <a:chOff x="0" y="0"/>
            <a:chExt cx="730932" cy="501104"/>
          </a:xfrm>
        </p:grpSpPr>
        <p:sp>
          <p:nvSpPr>
            <p:cNvPr id="20" name="Freeform 18"/>
            <p:cNvSpPr/>
            <p:nvPr/>
          </p:nvSpPr>
          <p:spPr>
            <a:xfrm>
              <a:off x="0" y="0"/>
              <a:ext cx="730932" cy="501104"/>
            </a:xfrm>
            <a:custGeom>
              <a:avLst/>
              <a:gdLst/>
              <a:ahLst/>
              <a:cxnLst/>
              <a:rect l="l" t="t" r="r" b="b"/>
              <a:pathLst>
                <a:path w="730932" h="501104">
                  <a:moveTo>
                    <a:pt x="527732" y="0"/>
                  </a:moveTo>
                  <a:lnTo>
                    <a:pt x="203200" y="0"/>
                  </a:lnTo>
                  <a:lnTo>
                    <a:pt x="0" y="250552"/>
                  </a:lnTo>
                  <a:lnTo>
                    <a:pt x="203200" y="501104"/>
                  </a:lnTo>
                  <a:lnTo>
                    <a:pt x="527732" y="501104"/>
                  </a:lnTo>
                  <a:lnTo>
                    <a:pt x="730932" y="250552"/>
                  </a:lnTo>
                  <a:lnTo>
                    <a:pt x="527732" y="0"/>
                  </a:lnTo>
                  <a:close/>
                </a:path>
              </a:pathLst>
            </a:custGeom>
            <a:blipFill>
              <a:blip r:embed="rId8"/>
              <a:stretch>
                <a:fillRect l="-1385" r="-138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27E6FA4-1B77-918C-5A03-10267F18CBB0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8686800" y="6082647"/>
            <a:ext cx="9296400" cy="0"/>
          </a:xfrm>
          <a:prstGeom prst="line">
            <a:avLst/>
          </a:pr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Freeform 18"/>
          <p:cNvSpPr/>
          <p:nvPr/>
        </p:nvSpPr>
        <p:spPr>
          <a:xfrm>
            <a:off x="14630400" y="6876711"/>
            <a:ext cx="2939808" cy="2747384"/>
          </a:xfrm>
          <a:custGeom>
            <a:avLst/>
            <a:gdLst/>
            <a:ahLst/>
            <a:cxnLst/>
            <a:rect l="l" t="t" r="r" b="b"/>
            <a:pathLst>
              <a:path w="2939808" h="2747384">
                <a:moveTo>
                  <a:pt x="0" y="0"/>
                </a:moveTo>
                <a:lnTo>
                  <a:pt x="2939808" y="0"/>
                </a:lnTo>
                <a:lnTo>
                  <a:pt x="2939808" y="2747384"/>
                </a:lnTo>
                <a:lnTo>
                  <a:pt x="0" y="27473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 dir="in"/>
      </p:transition>
    </mc:Choice>
    <mc:Fallback>
      <p:transition spd="slow">
        <p:split orient="vert"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272</Words>
  <Application>Microsoft Office PowerPoint</Application>
  <PresentationFormat>Custom</PresentationFormat>
  <Paragraphs>84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Inter</vt:lpstr>
      <vt:lpstr>Wingdings</vt:lpstr>
      <vt:lpstr>Inter Light</vt:lpstr>
      <vt:lpstr>Calibri</vt:lpstr>
      <vt:lpstr>Arial</vt:lpstr>
      <vt:lpstr>Helvetica World</vt:lpstr>
      <vt:lpstr>Cooper Hewitt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عبدالرحمن طارق محمد عبدالقادر عفي</cp:lastModifiedBy>
  <cp:revision>3</cp:revision>
  <dcterms:created xsi:type="dcterms:W3CDTF">2006-08-16T00:00:00Z</dcterms:created>
  <dcterms:modified xsi:type="dcterms:W3CDTF">2025-05-03T17:34:56Z</dcterms:modified>
  <dc:identifier>DAGmICZUeJs</dc:identifier>
</cp:coreProperties>
</file>